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75" r:id="rId7"/>
    <p:sldId id="276" r:id="rId8"/>
    <p:sldId id="292" r:id="rId9"/>
    <p:sldId id="262" r:id="rId10"/>
    <p:sldId id="277" r:id="rId11"/>
    <p:sldId id="278" r:id="rId12"/>
    <p:sldId id="279" r:id="rId13"/>
    <p:sldId id="281" r:id="rId14"/>
    <p:sldId id="280" r:id="rId15"/>
    <p:sldId id="282" r:id="rId16"/>
    <p:sldId id="283" r:id="rId17"/>
    <p:sldId id="284" r:id="rId18"/>
    <p:sldId id="286" r:id="rId19"/>
    <p:sldId id="285" r:id="rId20"/>
    <p:sldId id="287" r:id="rId21"/>
    <p:sldId id="288" r:id="rId22"/>
    <p:sldId id="289" r:id="rId23"/>
    <p:sldId id="290" r:id="rId24"/>
    <p:sldId id="291" r:id="rId25"/>
    <p:sldId id="264" r:id="rId26"/>
    <p:sldId id="265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9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0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9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1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37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14C6-B62B-4FB7-9203-AF0A0E0F13A8}" type="datetimeFigureOut">
              <a:rPr lang="en-GB" smtClean="0"/>
              <a:t>18/06/2013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8433B-F1F0-4508-ABFE-1F5A45216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2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rts.micex.ru/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rts.micex.ru/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rts.micex.ru/en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Understanding and Using Ruble Government Bond Futures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2880519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MOSCOW EXCHANGE SEMINAR 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68962" y="3573016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Date: </a:t>
            </a:r>
            <a:r>
              <a:rPr lang="en-GB" dirty="0" smtClean="0"/>
              <a:t>19 </a:t>
            </a:r>
            <a:r>
              <a:rPr lang="en-GB" dirty="0" smtClean="0"/>
              <a:t>June 2013</a:t>
            </a:r>
            <a:br>
              <a:rPr lang="en-GB" dirty="0" smtClean="0"/>
            </a:br>
            <a:r>
              <a:rPr lang="en-GB" dirty="0" smtClean="0"/>
              <a:t>Venue: Moscow Exchange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04866" y="5259867"/>
            <a:ext cx="4464496" cy="144016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smtClean="0"/>
              <a:t>Speakers: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Micex: </a:t>
            </a:r>
            <a:r>
              <a:rPr lang="en-GB" i="1" dirty="0" smtClean="0">
                <a:solidFill>
                  <a:srgbClr val="0070C0"/>
                </a:solidFill>
              </a:rPr>
              <a:t>Vadim Zakroyschikov</a:t>
            </a:r>
            <a:br>
              <a:rPr lang="en-GB" i="1" dirty="0" smtClean="0">
                <a:solidFill>
                  <a:srgbClr val="0070C0"/>
                </a:solidFill>
              </a:rPr>
            </a:br>
            <a:r>
              <a:rPr lang="en-GB" b="1" dirty="0" smtClean="0"/>
              <a:t>Bloomberg</a:t>
            </a:r>
            <a:r>
              <a:rPr lang="en-GB" b="1" dirty="0" smtClean="0"/>
              <a:t>: </a:t>
            </a:r>
            <a:r>
              <a:rPr lang="en-GB" i="1" dirty="0" smtClean="0">
                <a:solidFill>
                  <a:srgbClr val="0070C0"/>
                </a:solidFill>
              </a:rPr>
              <a:t>Timothy Murphy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11560" y="836712"/>
            <a:ext cx="8208912" cy="4176464"/>
          </a:xfrm>
          <a:prstGeom prst="frame">
            <a:avLst>
              <a:gd name="adj1" fmla="val 52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http://rts.micex.ru/images/logo_new_e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4532"/>
            <a:ext cx="2285879" cy="6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7339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2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557"/>
            <a:ext cx="9144000" cy="5981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Viewing Deliverables in FIW&lt;GO&gt;</a:t>
            </a:r>
            <a:endParaRPr lang="en-GB" sz="4400" dirty="0"/>
          </a:p>
        </p:txBody>
      </p:sp>
      <p:sp>
        <p:nvSpPr>
          <p:cNvPr id="4" name="Frame 3"/>
          <p:cNvSpPr/>
          <p:nvPr/>
        </p:nvSpPr>
        <p:spPr>
          <a:xfrm>
            <a:off x="827584" y="1340768"/>
            <a:ext cx="1584176" cy="720080"/>
          </a:xfrm>
          <a:prstGeom prst="frame">
            <a:avLst>
              <a:gd name="adj1" fmla="val 8979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4604770"/>
            <a:ext cx="3672408" cy="1384995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Create, Save and load a dynamic list using :</a:t>
            </a:r>
            <a:br>
              <a:rPr lang="en-GB" sz="2800" dirty="0" smtClean="0"/>
            </a:br>
            <a:r>
              <a:rPr lang="en-GB" sz="2800" b="1" dirty="0" smtClean="0">
                <a:solidFill>
                  <a:srgbClr val="7030A0"/>
                </a:solidFill>
              </a:rPr>
              <a:t>SRCH NEW &lt;GO&gt;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Viewing Deliverables in FIW&lt;GO&gt;</a:t>
            </a:r>
            <a:endParaRPr lang="en-GB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557"/>
            <a:ext cx="9144000" cy="598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ame 4"/>
          <p:cNvSpPr/>
          <p:nvPr/>
        </p:nvSpPr>
        <p:spPr>
          <a:xfrm>
            <a:off x="3851920" y="1628800"/>
            <a:ext cx="1080120" cy="360040"/>
          </a:xfrm>
          <a:prstGeom prst="frame">
            <a:avLst>
              <a:gd name="adj1" fmla="val 897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187624" y="1412776"/>
            <a:ext cx="1368152" cy="576064"/>
          </a:xfrm>
          <a:prstGeom prst="frame">
            <a:avLst>
              <a:gd name="adj1" fmla="val 3482"/>
            </a:avLst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5209190"/>
            <a:ext cx="4464496" cy="92333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View Correlations and Relative Standard Deviations across Deliverable Bonds using FIW&lt;GO&gt;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9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" y="1013527"/>
            <a:ext cx="75577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8754"/>
            <a:ext cx="5191886" cy="336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41168"/>
            <a:ext cx="5070467" cy="188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Cheapest to Deliver Monitor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524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Viewing Fut. Curve Spreads in HSA&lt;GO&gt;</a:t>
            </a:r>
            <a:endParaRPr lang="en-GB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002"/>
            <a:ext cx="9129564" cy="616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9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854"/>
            <a:ext cx="9139089" cy="5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Viewing Futures Butterflies in HSA&lt;GO&gt;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939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9368"/>
            <a:ext cx="9144001" cy="570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Evaluating Hedge Selection </a:t>
            </a:r>
            <a:r>
              <a:rPr lang="en-GB" sz="4000" dirty="0" smtClean="0"/>
              <a:t>FIHG&lt;GO&gt;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678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32" y="692696"/>
            <a:ext cx="5292080" cy="33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98721"/>
            <a:ext cx="5508104" cy="345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rame 2"/>
          <p:cNvSpPr/>
          <p:nvPr/>
        </p:nvSpPr>
        <p:spPr>
          <a:xfrm>
            <a:off x="-56232" y="1484784"/>
            <a:ext cx="1747912" cy="576064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487936" y="4221088"/>
            <a:ext cx="2020168" cy="576064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8055" y="-15190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Comparing Hedge Selection </a:t>
            </a:r>
            <a:r>
              <a:rPr lang="en-GB" sz="4000" dirty="0" smtClean="0"/>
              <a:t>FIHG&lt;GO&gt;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3108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Viewing Cash and Futures Hedge Ratios</a:t>
            </a:r>
            <a:endParaRPr lang="en-GB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4" y="833403"/>
            <a:ext cx="7614592" cy="289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4" y="3768190"/>
            <a:ext cx="7614592" cy="308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683568" y="1988840"/>
            <a:ext cx="864096" cy="2448272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Portfolio Hedging- MARS &lt;GO&gt;</a:t>
            </a:r>
            <a:endParaRPr lang="en-GB" sz="4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524328" y="1340768"/>
            <a:ext cx="864096" cy="2448272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6" y="815002"/>
            <a:ext cx="9115374" cy="61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4869160"/>
            <a:ext cx="4176464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Load Corporate Bond Portfolio plus any IRS positions into MARS &lt;GO&gt;</a:t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1" dirty="0" smtClean="0">
                <a:solidFill>
                  <a:srgbClr val="0070C0"/>
                </a:solidFill>
              </a:rPr>
              <a:t>Run Key Rate Risk Analysis Report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-56232" y="1628800"/>
            <a:ext cx="1531888" cy="432048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1763688" y="1203829"/>
            <a:ext cx="2160240" cy="432048"/>
          </a:xfrm>
          <a:prstGeom prst="frame">
            <a:avLst>
              <a:gd name="adj1" fmla="val 15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7812359" y="1849354"/>
            <a:ext cx="1340655" cy="432048"/>
          </a:xfrm>
          <a:prstGeom prst="frame">
            <a:avLst>
              <a:gd name="adj1" fmla="val 15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7664" y="1988840"/>
            <a:ext cx="3038649" cy="2880320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44208" y="2141240"/>
            <a:ext cx="1224137" cy="2439888"/>
          </a:xfrm>
          <a:prstGeom prst="straightConnector1">
            <a:avLst/>
          </a:prstGeom>
          <a:ln w="57150">
            <a:solidFill>
              <a:srgbClr val="FFFF00"/>
            </a:solidFill>
            <a:headEnd type="arrow"/>
            <a:tailEnd type="arrow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2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235"/>
            <a:ext cx="9124136" cy="45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Portfolio Hedging- MARS &lt;GO&gt;</a:t>
            </a:r>
            <a:endParaRPr lang="en-GB" sz="4000" dirty="0"/>
          </a:p>
        </p:txBody>
      </p:sp>
      <p:sp>
        <p:nvSpPr>
          <p:cNvPr id="4" name="Frame 3"/>
          <p:cNvSpPr/>
          <p:nvPr/>
        </p:nvSpPr>
        <p:spPr>
          <a:xfrm>
            <a:off x="1745928" y="1589259"/>
            <a:ext cx="1889968" cy="432048"/>
          </a:xfrm>
          <a:prstGeom prst="frame">
            <a:avLst>
              <a:gd name="adj1" fmla="val 15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2021307"/>
            <a:ext cx="1531888" cy="432048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491880" y="1805283"/>
            <a:ext cx="1340655" cy="432048"/>
          </a:xfrm>
          <a:prstGeom prst="frame">
            <a:avLst>
              <a:gd name="adj1" fmla="val 15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-108520" y="4541587"/>
            <a:ext cx="2520280" cy="1404400"/>
          </a:xfrm>
          <a:prstGeom prst="frame">
            <a:avLst>
              <a:gd name="adj1" fmla="val 55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6333" y="4293096"/>
            <a:ext cx="656836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Total Portfolio Nominal = </a:t>
            </a:r>
            <a:r>
              <a:rPr lang="en-GB" sz="2400" dirty="0" smtClean="0">
                <a:solidFill>
                  <a:srgbClr val="0070C0"/>
                </a:solidFill>
              </a:rPr>
              <a:t>Rub 2,020 million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This has </a:t>
            </a:r>
            <a:r>
              <a:rPr lang="en-GB" sz="2400" dirty="0" smtClean="0">
                <a:solidFill>
                  <a:srgbClr val="00B050"/>
                </a:solidFill>
              </a:rPr>
              <a:t>a BPV 01 Rub 396,627</a:t>
            </a:r>
            <a:br>
              <a:rPr lang="en-GB" sz="2400" dirty="0" smtClean="0">
                <a:solidFill>
                  <a:srgbClr val="00B050"/>
                </a:solidFill>
              </a:rPr>
            </a:br>
            <a:r>
              <a:rPr lang="en-GB" sz="2400" dirty="0" smtClean="0"/>
              <a:t>If we choose the </a:t>
            </a:r>
            <a:r>
              <a:rPr lang="en-GB" sz="2400" b="1" dirty="0" smtClean="0"/>
              <a:t>10 year contract </a:t>
            </a:r>
            <a:r>
              <a:rPr lang="en-GB" sz="2400" dirty="0" smtClean="0"/>
              <a:t>as our hedging vehicle, we calculate </a:t>
            </a:r>
            <a:r>
              <a:rPr lang="en-GB" sz="2400" dirty="0" smtClean="0">
                <a:solidFill>
                  <a:srgbClr val="FF0000"/>
                </a:solidFill>
              </a:rPr>
              <a:t>-57,196 </a:t>
            </a:r>
            <a:r>
              <a:rPr lang="en-GB" sz="2400" dirty="0" smtClean="0"/>
              <a:t>Contracts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Change the Futures Contract in the “Hedge Settings” tab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830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Seminar Objectives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9532" y="1391320"/>
            <a:ext cx="8424936" cy="489364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Promote the understanding of Government Bond Futures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Increase usage and liquidity of Ruble Government Bond Futures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Improve pricing efficiency across Government  and Corporate Bond and Futures Markets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Highlight potential trade ideas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Help pre-trade analysis and hedge design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Assist in the development of Risk Management approaches </a:t>
            </a:r>
          </a:p>
          <a:p>
            <a:endParaRPr lang="en-GB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7367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2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6" y="808060"/>
            <a:ext cx="8986844" cy="45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Portfolio Hedging- MARS &lt;GO&gt;</a:t>
            </a:r>
            <a:endParaRPr lang="en-GB" sz="4000" dirty="0"/>
          </a:p>
        </p:txBody>
      </p:sp>
      <p:sp>
        <p:nvSpPr>
          <p:cNvPr id="4" name="Frame 3"/>
          <p:cNvSpPr/>
          <p:nvPr/>
        </p:nvSpPr>
        <p:spPr>
          <a:xfrm>
            <a:off x="1614307" y="1039168"/>
            <a:ext cx="1889968" cy="432048"/>
          </a:xfrm>
          <a:prstGeom prst="frame">
            <a:avLst>
              <a:gd name="adj1" fmla="val 15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6443" y="1484784"/>
            <a:ext cx="1531888" cy="432048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413796" y="1210905"/>
            <a:ext cx="1340655" cy="432048"/>
          </a:xfrm>
          <a:prstGeom prst="frame">
            <a:avLst>
              <a:gd name="adj1" fmla="val 15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2564904"/>
            <a:ext cx="2699791" cy="2844239"/>
          </a:xfrm>
          <a:prstGeom prst="frame">
            <a:avLst>
              <a:gd name="adj1" fmla="val 3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93644"/>
            <a:ext cx="5967086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If we enter the hedge position and re-run the Hedge Analysis, our exposure goes to zero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61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1022308"/>
            <a:ext cx="8457893" cy="528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Portfolio Hedging- MARS &lt;GO&gt;</a:t>
            </a:r>
            <a:endParaRPr lang="en-GB" sz="4000" dirty="0"/>
          </a:p>
        </p:txBody>
      </p:sp>
      <p:sp>
        <p:nvSpPr>
          <p:cNvPr id="4" name="Frame 3"/>
          <p:cNvSpPr/>
          <p:nvPr/>
        </p:nvSpPr>
        <p:spPr>
          <a:xfrm>
            <a:off x="1530724" y="1141209"/>
            <a:ext cx="1889968" cy="432048"/>
          </a:xfrm>
          <a:prstGeom prst="frame">
            <a:avLst>
              <a:gd name="adj1" fmla="val 1586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-16443" y="1642952"/>
            <a:ext cx="1531888" cy="273879"/>
          </a:xfrm>
          <a:prstGeom prst="frame">
            <a:avLst>
              <a:gd name="adj1" fmla="val 2422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413796" y="1210905"/>
            <a:ext cx="1340655" cy="432048"/>
          </a:xfrm>
          <a:prstGeom prst="frame">
            <a:avLst>
              <a:gd name="adj1" fmla="val 15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895" y="4122398"/>
            <a:ext cx="8316416" cy="216025"/>
          </a:xfrm>
          <a:prstGeom prst="frame">
            <a:avLst>
              <a:gd name="adj1" fmla="val 3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60" y="5306684"/>
            <a:ext cx="4694891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And if we now run a Key Rate Risk Analysis, we can see the overall shape of our portfolio exposures..</a:t>
            </a:r>
            <a:br>
              <a:rPr lang="en-GB" sz="2400" dirty="0" smtClean="0"/>
            </a:br>
            <a:r>
              <a:rPr lang="en-GB" sz="2400" i="1" dirty="0" err="1" smtClean="0">
                <a:solidFill>
                  <a:srgbClr val="C00000"/>
                </a:solidFill>
              </a:rPr>
              <a:t>ie</a:t>
            </a:r>
            <a:r>
              <a:rPr lang="en-GB" sz="2400" i="1" dirty="0" smtClean="0">
                <a:solidFill>
                  <a:srgbClr val="C00000"/>
                </a:solidFill>
              </a:rPr>
              <a:t> Curve Steepening</a:t>
            </a:r>
            <a:endParaRPr lang="en-GB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9036496" cy="355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Calculating Changes in CTD &lt;GO&gt;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5157192"/>
            <a:ext cx="519894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Delivery on 5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September</a:t>
            </a:r>
            <a:br>
              <a:rPr lang="en-GB" sz="2400" dirty="0" smtClean="0"/>
            </a:br>
            <a:r>
              <a:rPr lang="en-GB" sz="2400" dirty="0" smtClean="0"/>
              <a:t>With the CTD basis converged at zero</a:t>
            </a:r>
            <a:br>
              <a:rPr lang="en-GB" sz="2400" dirty="0" smtClean="0"/>
            </a:br>
            <a:r>
              <a:rPr lang="en-GB" sz="2400" dirty="0" smtClean="0"/>
              <a:t>See how the cheapest to deliver bond changes (</a:t>
            </a:r>
            <a:r>
              <a:rPr lang="en-GB" sz="2400" i="1" dirty="0" smtClean="0"/>
              <a:t>ceteris paribus)</a:t>
            </a:r>
            <a:endParaRPr lang="en-GB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" y="838780"/>
            <a:ext cx="7430319" cy="292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Calculating Changes in CTD: Use CMS &lt;GO&gt;</a:t>
            </a:r>
            <a:endParaRPr lang="en-GB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8414"/>
            <a:ext cx="7450761" cy="23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48" y="3764286"/>
            <a:ext cx="7414813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Delivery on 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with the CTD basis converged at zero</a:t>
            </a:r>
            <a:br>
              <a:rPr lang="en-GB" sz="2000" dirty="0" smtClean="0"/>
            </a:br>
            <a:r>
              <a:rPr lang="en-GB" sz="2000" dirty="0" smtClean="0"/>
              <a:t>See how the cheapest to deliver bond changes (</a:t>
            </a:r>
            <a:r>
              <a:rPr lang="en-GB" sz="2000" i="1" dirty="0" smtClean="0"/>
              <a:t>ceteris paribus)</a:t>
            </a:r>
            <a:endParaRPr lang="en-GB" sz="20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4442" y="4793969"/>
            <a:ext cx="1513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Note that we can change the horizon to a date before delivery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6300192" y="4461912"/>
            <a:ext cx="1340655" cy="432048"/>
          </a:xfrm>
          <a:prstGeom prst="frame">
            <a:avLst>
              <a:gd name="adj1" fmla="val 15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635896" y="4461912"/>
            <a:ext cx="1340655" cy="432048"/>
          </a:xfrm>
          <a:prstGeom prst="frame">
            <a:avLst>
              <a:gd name="adj1" fmla="val 158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16"/>
            <a:ext cx="9144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Calculating Changes in CTD: Use CMS &lt;GO&gt;</a:t>
            </a:r>
            <a:endParaRPr lang="en-GB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30273" y="915684"/>
            <a:ext cx="140622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Note that here we can see the bond prices at our horizon date, under different yield changes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" y="815002"/>
            <a:ext cx="7569873" cy="268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3" y="4228493"/>
            <a:ext cx="7569873" cy="26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ame 8"/>
          <p:cNvSpPr/>
          <p:nvPr/>
        </p:nvSpPr>
        <p:spPr>
          <a:xfrm>
            <a:off x="-6358" y="865342"/>
            <a:ext cx="1986070" cy="979482"/>
          </a:xfrm>
          <a:prstGeom prst="frame">
            <a:avLst>
              <a:gd name="adj1" fmla="val 3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-41584" y="4228493"/>
            <a:ext cx="2453343" cy="979482"/>
          </a:xfrm>
          <a:prstGeom prst="frame">
            <a:avLst>
              <a:gd name="adj1" fmla="val 345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0271" y="4008754"/>
            <a:ext cx="1406223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And here we can see the P&amp;L points of being long cash, short futures, financing at the IRP under yield changes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8"/>
            <a:ext cx="9262700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13" y="3988718"/>
            <a:ext cx="9276913" cy="2869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HCA &lt;GO&gt;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352273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HBT &lt;GO&gt;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05" y="836712"/>
            <a:ext cx="9085911" cy="54861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7367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886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HCD &lt;GO&gt;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Understanding and Using Ruble Government Bond Futures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2880519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MOSCOW EXCHANGE SEMINAR 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68962" y="3573016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Date: xx June 2013</a:t>
            </a:r>
            <a:br>
              <a:rPr lang="en-GB" dirty="0" smtClean="0"/>
            </a:br>
            <a:r>
              <a:rPr lang="en-GB" dirty="0" smtClean="0"/>
              <a:t>Venue: Moscow Exchange</a:t>
            </a:r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926669"/>
            <a:ext cx="7135486" cy="928207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 smtClean="0"/>
              <a:t>For more information please contact</a:t>
            </a:r>
            <a:r>
              <a:rPr lang="en-GB" sz="2000" b="1" dirty="0" smtClean="0"/>
              <a:t>:</a:t>
            </a:r>
            <a:br>
              <a:rPr lang="en-GB" sz="2000" b="1" dirty="0" smtClean="0"/>
            </a:br>
            <a:r>
              <a:rPr lang="en-GB" sz="2000" b="1" i="1" dirty="0" smtClean="0">
                <a:solidFill>
                  <a:srgbClr val="0070C0"/>
                </a:solidFill>
              </a:rPr>
              <a:t>Vadim Zakroyschikov </a:t>
            </a:r>
            <a:r>
              <a:rPr lang="en-GB" sz="2000" b="1" i="1" dirty="0" smtClean="0"/>
              <a:t>at MICEX</a:t>
            </a:r>
            <a:br>
              <a:rPr lang="en-GB" sz="2000" b="1" i="1" dirty="0" smtClean="0"/>
            </a:br>
            <a:r>
              <a:rPr lang="en-GB" sz="2000" b="1" i="1" dirty="0" smtClean="0">
                <a:solidFill>
                  <a:srgbClr val="0070C0"/>
                </a:solidFill>
              </a:rPr>
              <a:t>Timothy Murphy </a:t>
            </a:r>
            <a:r>
              <a:rPr lang="en-GB" sz="2000" b="1" i="1" dirty="0" smtClean="0"/>
              <a:t>at Bloomberg</a:t>
            </a:r>
            <a:endParaRPr lang="en-GB" sz="2000" i="1" dirty="0"/>
          </a:p>
        </p:txBody>
      </p:sp>
      <p:sp>
        <p:nvSpPr>
          <p:cNvPr id="6" name="Frame 5"/>
          <p:cNvSpPr/>
          <p:nvPr/>
        </p:nvSpPr>
        <p:spPr>
          <a:xfrm>
            <a:off x="611560" y="836712"/>
            <a:ext cx="8208912" cy="4176464"/>
          </a:xfrm>
          <a:prstGeom prst="frame">
            <a:avLst>
              <a:gd name="adj1" fmla="val 52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 descr="http://rts.micex.ru/images/logo_new_e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4532"/>
            <a:ext cx="2285879" cy="6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7339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Topics (I)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5484" y="1170706"/>
            <a:ext cx="872699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Understanding Government Bond Futures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326" y="3704266"/>
            <a:ext cx="8244267" cy="267765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Defined deliverable Bond Baskets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Understanding, calculating and using conversion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Understanding Futures Basis and Cheapest to Deliver (CTD)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Implied Repo and changes in CTD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Monitoring historical evolution of Basis and Implied Repo rates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Valuing Serial Futures contracts’ spreads.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1675885"/>
            <a:ext cx="8208911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Types of Contracts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Contract specifications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Volume and Open Interest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484" y="3242601"/>
            <a:ext cx="87269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Pricing Government Bond Futures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54" y="6414761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7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Topics (II)</a:t>
            </a:r>
            <a:endParaRPr lang="en-GB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65485" y="1170706"/>
            <a:ext cx="87269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Hedging Bonds using Government Bond Futures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189273"/>
            <a:ext cx="8208912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Working with Bloomberg’s Excel API in Real-Time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Multi Asset Risk System (MARS) for Bonds and Futures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Calculating Historical Futures Price Volatility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1675885"/>
            <a:ext cx="8208911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Pre-Trade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Understanding Bloomberg Futures Risk and Yield Calculations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Hedging Ratios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Butterfly Hedge, Barbell Hedge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485" y="3717032"/>
            <a:ext cx="872699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</a:rPr>
              <a:t>Trade Monitor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55" y="6309320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7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05880" y="5229200"/>
            <a:ext cx="7020272" cy="129614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Corbel" pitchFamily="34" charset="0"/>
              </a:rPr>
              <a:t>FUNCTIONALITY PRESENTATION</a:t>
            </a:r>
            <a:endParaRPr lang="en-GB" sz="3200" b="1" dirty="0">
              <a:latin typeface="Corbe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3568" y="1124744"/>
            <a:ext cx="7772400" cy="147002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solidFill>
                  <a:srgbClr val="C00000"/>
                </a:solidFill>
              </a:rPr>
              <a:t>Understanding and Using Ruble Government Bond Futures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68962" y="3039120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Date: </a:t>
            </a:r>
            <a:r>
              <a:rPr lang="en-GB" dirty="0" smtClean="0"/>
              <a:t>19 </a:t>
            </a:r>
            <a:r>
              <a:rPr lang="en-GB" dirty="0" smtClean="0"/>
              <a:t>June 2013</a:t>
            </a:r>
            <a:br>
              <a:rPr lang="en-GB" dirty="0" smtClean="0"/>
            </a:br>
            <a:r>
              <a:rPr lang="en-GB" dirty="0" smtClean="0"/>
              <a:t>Venue: Moscow Exchange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>
          <a:xfrm>
            <a:off x="611560" y="836712"/>
            <a:ext cx="8208912" cy="4176464"/>
          </a:xfrm>
          <a:prstGeom prst="frame">
            <a:avLst>
              <a:gd name="adj1" fmla="val 52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2" descr="http://rts.micex.ru/images/logo_new_eng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4532"/>
            <a:ext cx="2285879" cy="65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7339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7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3119" y="1142799"/>
            <a:ext cx="7920880" cy="5400600"/>
            <a:chOff x="827584" y="1124744"/>
            <a:chExt cx="7416824" cy="475252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656" y="1284649"/>
              <a:ext cx="7117923" cy="446449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Frame 1"/>
            <p:cNvSpPr/>
            <p:nvPr/>
          </p:nvSpPr>
          <p:spPr>
            <a:xfrm>
              <a:off x="827584" y="1124744"/>
              <a:ext cx="7416824" cy="4752528"/>
            </a:xfrm>
            <a:prstGeom prst="frame">
              <a:avLst>
                <a:gd name="adj1" fmla="val 1086"/>
              </a:avLst>
            </a:prstGeom>
            <a:ln>
              <a:solidFill>
                <a:srgbClr val="92D050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Contract Codes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874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Discoverability-&gt;SECF&lt;GO&gt;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038426" cy="320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Alternatively: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00B050"/>
                </a:solidFill>
              </a:rPr>
              <a:t>CEM &lt;GO&gt;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“Show” = “Categories”</a:t>
            </a:r>
            <a:br>
              <a:rPr lang="en-GB" dirty="0" smtClean="0"/>
            </a:br>
            <a:r>
              <a:rPr lang="en-GB" dirty="0" smtClean="0"/>
              <a:t>Select  Financial Contracts -&gt; “BOND”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Under “Description” enter “RU” to filter</a:t>
            </a:r>
            <a:endParaRPr lang="en-GB" dirty="0"/>
          </a:p>
        </p:txBody>
      </p:sp>
      <p:sp>
        <p:nvSpPr>
          <p:cNvPr id="4" name="Frame 3"/>
          <p:cNvSpPr/>
          <p:nvPr/>
        </p:nvSpPr>
        <p:spPr>
          <a:xfrm>
            <a:off x="1331640" y="1196752"/>
            <a:ext cx="720080" cy="432048"/>
          </a:xfrm>
          <a:prstGeom prst="frame">
            <a:avLst>
              <a:gd name="adj1" fmla="val 8979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4932040" y="1349152"/>
            <a:ext cx="720080" cy="432048"/>
          </a:xfrm>
          <a:prstGeom prst="frame">
            <a:avLst>
              <a:gd name="adj1" fmla="val 8979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Debt Distribution DDIS&lt;GO&gt;</a:t>
            </a:r>
            <a:endParaRPr lang="en-GB" sz="4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1451" b="19659"/>
          <a:stretch/>
        </p:blipFill>
        <p:spPr bwMode="auto">
          <a:xfrm>
            <a:off x="-34663" y="876557"/>
            <a:ext cx="9144000" cy="429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7" y="5258605"/>
            <a:ext cx="8785808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Load a Ruble Government Bond and run the Debt Distribution  function DDIS &lt;GO&gt; to view market supply concentration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The above screen is for Bullet maturities, choose from </a:t>
            </a:r>
            <a:r>
              <a:rPr lang="en-GB" sz="2400" b="1" dirty="0" smtClean="0"/>
              <a:t>Maturity Type </a:t>
            </a:r>
            <a:r>
              <a:rPr lang="en-GB" sz="2400" b="1" i="1" dirty="0" smtClean="0">
                <a:solidFill>
                  <a:srgbClr val="0070C0"/>
                </a:solidFill>
              </a:rPr>
              <a:t>All</a:t>
            </a:r>
            <a:r>
              <a:rPr lang="en-GB" sz="2400" i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, </a:t>
            </a:r>
            <a:r>
              <a:rPr lang="en-GB" sz="2400" b="1" i="1" dirty="0" smtClean="0">
                <a:solidFill>
                  <a:srgbClr val="7030A0"/>
                </a:solidFill>
              </a:rPr>
              <a:t>Bullets</a:t>
            </a:r>
            <a:r>
              <a:rPr lang="en-GB" sz="2400" b="1" i="1" dirty="0" smtClean="0"/>
              <a:t> </a:t>
            </a:r>
            <a:r>
              <a:rPr lang="en-GB" sz="2400" dirty="0" smtClean="0"/>
              <a:t>or </a:t>
            </a:r>
            <a:r>
              <a:rPr lang="en-GB" sz="2400" b="1" i="1" dirty="0" smtClean="0">
                <a:solidFill>
                  <a:srgbClr val="00B050"/>
                </a:solidFill>
              </a:rPr>
              <a:t>Sinkable</a:t>
            </a:r>
            <a:endParaRPr lang="en-GB" sz="24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" y="1340768"/>
            <a:ext cx="9036496" cy="490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437367"/>
            <a:ext cx="19526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7116"/>
            <a:ext cx="9144000" cy="7694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Viewing Deliverables in Excel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8059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525</Words>
  <Application>Microsoft Office PowerPoint</Application>
  <PresentationFormat>On-screen Show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Understanding and Using Ruble Government Bond Futures</vt:lpstr>
      <vt:lpstr>PowerPoint Presentation</vt:lpstr>
      <vt:lpstr>PowerPoint Presentation</vt:lpstr>
      <vt:lpstr>PowerPoint Presentation</vt:lpstr>
      <vt:lpstr>FUNCTIONALITY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and Using Ruble Government Bond Futures</vt:lpstr>
    </vt:vector>
  </TitlesOfParts>
  <Company>Bloomberg L.P.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Using Ruble Government Bond Futures</dc:title>
  <dc:creator>tmurphy62</dc:creator>
  <cp:lastModifiedBy>tmurphy62</cp:lastModifiedBy>
  <cp:revision>27</cp:revision>
  <dcterms:created xsi:type="dcterms:W3CDTF">2013-05-15T07:35:41Z</dcterms:created>
  <dcterms:modified xsi:type="dcterms:W3CDTF">2013-06-18T21:40:39Z</dcterms:modified>
</cp:coreProperties>
</file>